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8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K Grotesk Medium Bold" panose="020B0604020202020204" charset="0"/>
      <p:regular r:id="rId15"/>
    </p:embeddedFont>
    <p:embeddedFont>
      <p:font typeface="HK Grotesk Medium" panose="020B0604020202020204" charset="0"/>
      <p:regular r:id="rId16"/>
    </p:embeddedFont>
    <p:embeddedFont>
      <p:font typeface="HK Grotesk Light" panose="020B0604020202020204" charset="0"/>
      <p:regular r:id="rId17"/>
    </p:embeddedFont>
    <p:embeddedFont>
      <p:font typeface="HK Grotesk Light Bold" panose="020B0604020202020204" charset="0"/>
      <p:regular r:id="rId18"/>
    </p:embeddedFont>
    <p:embeddedFont>
      <p:font typeface="HK Grotesk Bold" panose="020B0604020202020204" charset="0"/>
      <p:regular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0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8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73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2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9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://www.whiteflash.e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hiteflash.e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hiteflash.es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iteflash.es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2" r="11862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46620" y="8763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8020501" y="2530753"/>
            <a:ext cx="2246998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2"/>
              </a:lnSpc>
            </a:pPr>
            <a:endParaRPr lang="en-US" sz="1725" spc="207" dirty="0">
              <a:solidFill>
                <a:srgbClr val="FFFFFF"/>
              </a:solidFill>
              <a:latin typeface="HK Grotesk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781033" y="1511304"/>
            <a:ext cx="12725932" cy="5765797"/>
            <a:chOff x="-1" y="-3963494"/>
            <a:chExt cx="16967909" cy="9502728"/>
          </a:xfrm>
        </p:grpSpPr>
        <p:sp>
          <p:nvSpPr>
            <p:cNvPr id="9" name="TextBox 9"/>
            <p:cNvSpPr txBox="1"/>
            <p:nvPr/>
          </p:nvSpPr>
          <p:spPr>
            <a:xfrm>
              <a:off x="0" y="4889483"/>
              <a:ext cx="16967908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4"/>
                </a:lnSpc>
              </a:pPr>
              <a:endParaRPr lang="en-US" sz="2724" dirty="0">
                <a:solidFill>
                  <a:srgbClr val="FFFFFF"/>
                </a:solidFill>
                <a:latin typeface="HK Grotesk Ligh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3963494"/>
              <a:ext cx="16967908" cy="4205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 dirty="0" smtClean="0">
                  <a:solidFill>
                    <a:srgbClr val="FFFFFF"/>
                  </a:solidFill>
                  <a:latin typeface="HK Grotesk Bold"/>
                </a:rPr>
                <a:t>WHITEFLASH </a:t>
              </a:r>
            </a:p>
            <a:p>
              <a:pPr algn="ctr">
                <a:lnSpc>
                  <a:spcPts val="12000"/>
                </a:lnSpc>
              </a:pPr>
              <a:r>
                <a:rPr lang="en-US" sz="12000" dirty="0" smtClean="0">
                  <a:solidFill>
                    <a:srgbClr val="FFFFFF"/>
                  </a:solidFill>
                  <a:latin typeface="HK Grotesk Bold"/>
                </a:rPr>
                <a:t>APP</a:t>
              </a:r>
              <a:endParaRPr lang="en-US" sz="120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60124"/>
            <a:ext cx="6039301" cy="602560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2504406" y="5172635"/>
            <a:ext cx="6400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Miembros del Proyecto:</a:t>
            </a:r>
          </a:p>
          <a:p>
            <a:endParaRPr lang="es-ES" sz="2800" b="1" dirty="0">
              <a:solidFill>
                <a:schemeClr val="bg1"/>
              </a:solidFill>
            </a:endParaRPr>
          </a:p>
          <a:p>
            <a:r>
              <a:rPr lang="es-ES" sz="2800" b="1" dirty="0" smtClean="0">
                <a:solidFill>
                  <a:schemeClr val="bg1"/>
                </a:solidFill>
              </a:rPr>
              <a:t>-Ferrán Badia.</a:t>
            </a:r>
          </a:p>
          <a:p>
            <a:r>
              <a:rPr lang="es-ES" sz="2800" b="1" dirty="0" smtClean="0">
                <a:solidFill>
                  <a:schemeClr val="bg1"/>
                </a:solidFill>
              </a:rPr>
              <a:t>-Diego Perales.</a:t>
            </a:r>
          </a:p>
          <a:p>
            <a:r>
              <a:rPr lang="es-ES" sz="2800" b="1" dirty="0" smtClean="0">
                <a:solidFill>
                  <a:schemeClr val="bg1"/>
                </a:solidFill>
              </a:rPr>
              <a:t>-Nacho Monparler.</a:t>
            </a:r>
          </a:p>
          <a:p>
            <a:r>
              <a:rPr lang="es-ES" sz="2800" b="1" dirty="0" smtClean="0">
                <a:solidFill>
                  <a:schemeClr val="bg1"/>
                </a:solidFill>
              </a:rPr>
              <a:t>-Curro Rovira.</a:t>
            </a:r>
          </a:p>
          <a:p>
            <a:r>
              <a:rPr lang="es-ES" sz="2800" b="1" dirty="0" smtClean="0">
                <a:solidFill>
                  <a:schemeClr val="bg1"/>
                </a:solidFill>
              </a:rPr>
              <a:t>-Alex Ferrús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624"/>
          <a:stretch>
            <a:fillRect/>
          </a:stretch>
        </p:blipFill>
        <p:spPr>
          <a:xfrm>
            <a:off x="-3575783" y="7886700"/>
            <a:ext cx="25439566" cy="46582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AutoShape 7"/>
          <p:cNvSpPr/>
          <p:nvPr/>
        </p:nvSpPr>
        <p:spPr>
          <a:xfrm>
            <a:off x="1028700" y="3201382"/>
            <a:ext cx="16230600" cy="0"/>
          </a:xfrm>
          <a:prstGeom prst="line">
            <a:avLst/>
          </a:prstGeom>
          <a:ln w="9525" cap="flat">
            <a:solidFill>
              <a:srgbClr val="BDC2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028700" y="1021556"/>
            <a:ext cx="8890288" cy="1616407"/>
            <a:chOff x="0" y="-9525"/>
            <a:chExt cx="11853717" cy="215520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1853717" cy="1472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sng" dirty="0" smtClean="0">
                  <a:solidFill>
                    <a:srgbClr val="009490"/>
                  </a:solidFill>
                  <a:latin typeface="HK Grotesk Bold"/>
                </a:rPr>
                <a:t>Índice</a:t>
              </a:r>
              <a:endParaRPr lang="en-US" sz="7200" u="sng" dirty="0">
                <a:solidFill>
                  <a:srgbClr val="009490"/>
                </a:solidFill>
                <a:latin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7232"/>
              <a:ext cx="11853717" cy="5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 lang="en-US" sz="2724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3248" y="4291626"/>
            <a:ext cx="572339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en-US" sz="2825" dirty="0" smtClean="0">
                <a:solidFill>
                  <a:srgbClr val="000000"/>
                </a:solidFill>
                <a:latin typeface="HK Grotesk Medium"/>
              </a:rPr>
              <a:t>¿Qué és Whitflash?</a:t>
            </a:r>
            <a:endParaRPr lang="en-US" sz="2825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48548" y="4282101"/>
            <a:ext cx="572339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000000"/>
                </a:solidFill>
                <a:latin typeface="HK Grotesk Medium"/>
              </a:rPr>
              <a:t>Aplicación.</a:t>
            </a:r>
            <a:endParaRPr lang="en-US" sz="32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33248" y="5226379"/>
            <a:ext cx="614395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000000"/>
                </a:solidFill>
                <a:latin typeface="HK Grotesk Medium"/>
              </a:rPr>
              <a:t>Trabajo de Desarrollo.</a:t>
            </a:r>
            <a:endParaRPr lang="en-US" sz="32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48548" y="5226379"/>
            <a:ext cx="686785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000000"/>
                </a:solidFill>
                <a:latin typeface="HK Grotesk Medium"/>
              </a:rPr>
              <a:t>Problemas durante el desarrollo.</a:t>
            </a:r>
            <a:endParaRPr lang="en-US" sz="32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33248" y="6248417"/>
            <a:ext cx="5723398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smtClean="0">
                <a:solidFill>
                  <a:srgbClr val="000000"/>
                </a:solidFill>
                <a:latin typeface="HK Grotesk Medium"/>
              </a:rPr>
              <a:t>Página web.</a:t>
            </a:r>
            <a:endParaRPr lang="en-US" sz="32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4282101"/>
            <a:ext cx="77498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9490"/>
                </a:solidFill>
                <a:latin typeface="HK Grotesk Medium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4282101"/>
            <a:ext cx="77498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9490"/>
                </a:solidFill>
                <a:latin typeface="HK Grotesk Medium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26379"/>
            <a:ext cx="77498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9490"/>
                </a:solidFill>
                <a:latin typeface="HK Grotesk Medium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5226379"/>
            <a:ext cx="77498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9490"/>
                </a:solidFill>
                <a:latin typeface="HK Grotesk Medium Bol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6248417"/>
            <a:ext cx="774988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9490"/>
                </a:solidFill>
                <a:latin typeface="HK Grotesk Medium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2249" cy="10287000"/>
            <a:chOff x="0" y="0"/>
            <a:chExt cx="28084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8415" cy="3479800"/>
            </a:xfrm>
            <a:custGeom>
              <a:avLst/>
              <a:gdLst/>
              <a:ahLst/>
              <a:cxnLst/>
              <a:rect l="l" t="t" r="r" b="b"/>
              <a:pathLst>
                <a:path w="2808415" h="3479800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302249" cy="10287000"/>
            <a:chOff x="0" y="0"/>
            <a:chExt cx="1106966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13049" r="33146"/>
            <a:stretch>
              <a:fillRect/>
            </a:stretch>
          </p:blipFill>
          <p:spPr>
            <a:xfrm>
              <a:off x="0" y="0"/>
              <a:ext cx="1106966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79223" y="3314700"/>
            <a:ext cx="75438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925" dirty="0" smtClean="0">
                <a:solidFill>
                  <a:srgbClr val="FFFFFF"/>
                </a:solidFill>
                <a:latin typeface="HK Grotesk Bold"/>
              </a:rPr>
              <a:t>¿Que és Whiteflash?</a:t>
            </a:r>
            <a:endParaRPr lang="en-US" sz="5925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677400" y="1107107"/>
            <a:ext cx="7559277" cy="7527258"/>
            <a:chOff x="0" y="-38100"/>
            <a:chExt cx="10079035" cy="5980797"/>
          </a:xfrm>
        </p:grpSpPr>
        <p:sp>
          <p:nvSpPr>
            <p:cNvPr id="8" name="TextBox 8"/>
            <p:cNvSpPr txBox="1"/>
            <p:nvPr/>
          </p:nvSpPr>
          <p:spPr>
            <a:xfrm>
              <a:off x="0" y="878487"/>
              <a:ext cx="10079035" cy="5064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s-ES" sz="2424" dirty="0" smtClean="0">
                  <a:solidFill>
                    <a:srgbClr val="000000"/>
                  </a:solidFill>
                  <a:latin typeface="HK Grotesk Light"/>
                </a:rPr>
                <a:t>Se </a:t>
              </a:r>
              <a:r>
                <a:rPr lang="es-ES" sz="2424" dirty="0">
                  <a:solidFill>
                    <a:srgbClr val="000000"/>
                  </a:solidFill>
                  <a:latin typeface="HK Grotesk Light"/>
                </a:rPr>
                <a:t>trata de una aplicación </a:t>
              </a:r>
              <a:r>
                <a:rPr lang="es-ES" sz="2424" dirty="0" smtClean="0">
                  <a:solidFill>
                    <a:srgbClr val="000000"/>
                  </a:solidFill>
                  <a:latin typeface="HK Grotesk Light"/>
                </a:rPr>
                <a:t>en la cual </a:t>
              </a:r>
              <a:r>
                <a:rPr lang="es-ES" sz="2424" dirty="0">
                  <a:solidFill>
                    <a:srgbClr val="000000"/>
                  </a:solidFill>
                  <a:latin typeface="HK Grotesk Light"/>
                </a:rPr>
                <a:t>aparecerán </a:t>
              </a:r>
              <a:r>
                <a:rPr lang="es-ES" sz="2424" dirty="0" smtClean="0">
                  <a:solidFill>
                    <a:srgbClr val="000000"/>
                  </a:solidFill>
                  <a:latin typeface="HK Grotesk Light"/>
                </a:rPr>
                <a:t>ofertas </a:t>
              </a:r>
              <a:r>
                <a:rPr lang="es-ES" sz="2424" dirty="0">
                  <a:solidFill>
                    <a:srgbClr val="000000"/>
                  </a:solidFill>
                  <a:latin typeface="HK Grotesk Light"/>
                </a:rPr>
                <a:t>con un tiempo y horario restringidos,  jugando con las horas a las que más se consume y las fechas en las cuales se realizan </a:t>
              </a:r>
              <a:r>
                <a:rPr lang="es-ES" sz="2424" dirty="0" smtClean="0">
                  <a:solidFill>
                    <a:srgbClr val="000000"/>
                  </a:solidFill>
                  <a:latin typeface="HK Grotesk Light"/>
                </a:rPr>
                <a:t>más gastos y compras como </a:t>
              </a:r>
              <a:r>
                <a:rPr lang="es-ES" sz="2424" dirty="0">
                  <a:solidFill>
                    <a:srgbClr val="000000"/>
                  </a:solidFill>
                  <a:latin typeface="HK Grotesk Light"/>
                </a:rPr>
                <a:t>por ejemplo el Black Friday</a:t>
              </a:r>
              <a:r>
                <a:rPr lang="es-ES" sz="2424" dirty="0" smtClean="0">
                  <a:solidFill>
                    <a:srgbClr val="000000"/>
                  </a:solidFill>
                  <a:latin typeface="HK Grotesk Light"/>
                </a:rPr>
                <a:t>.</a:t>
              </a:r>
            </a:p>
            <a:p>
              <a:endParaRPr lang="es-ES" sz="2424" dirty="0">
                <a:solidFill>
                  <a:srgbClr val="000000"/>
                </a:solidFill>
                <a:latin typeface="HK Grotesk Light"/>
              </a:endParaRPr>
            </a:p>
            <a:p>
              <a:r>
                <a:rPr lang="es-ES" sz="2424" dirty="0">
                  <a:solidFill>
                    <a:srgbClr val="000000"/>
                  </a:solidFill>
                  <a:latin typeface="HK Grotesk Light"/>
                </a:rPr>
                <a:t>Las ofertas  aparecerán durante un tiempo limitado, como por ejemplo unos 10 o 20 minutos, para que a los usuarios no dejen pasar la oportunidad para adquirirla.</a:t>
              </a:r>
            </a:p>
            <a:p>
              <a:endParaRPr lang="es-ES" sz="2800" dirty="0">
                <a:solidFill>
                  <a:srgbClr val="000000"/>
                </a:solidFill>
                <a:latin typeface="HK Grotesk Light"/>
              </a:endParaRPr>
            </a:p>
            <a:p>
              <a:r>
                <a:rPr lang="es-ES" sz="2800" dirty="0" smtClean="0">
                  <a:solidFill>
                    <a:srgbClr val="000000"/>
                  </a:solidFill>
                  <a:latin typeface="HK Grotesk Light"/>
                </a:rPr>
                <a:t>La aplicación se complementará con una página web informativa y funcional donde encontrarás un post de descarga, un tutorial de uso de la app, un cuadro de presentación de los devs, un cuadro de valoración y otro para contactar con el equipo.</a:t>
              </a:r>
              <a:endParaRPr lang="en-US" sz="2424" dirty="0">
                <a:solidFill>
                  <a:srgbClr val="000000"/>
                </a:solidFill>
                <a:latin typeface="HK Grotesk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079035" cy="39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dirty="0">
                  <a:solidFill>
                    <a:srgbClr val="009490"/>
                  </a:solidFill>
                  <a:latin typeface="HK Grotesk Bold Bold"/>
                </a:rPr>
                <a:t>¡</a:t>
              </a:r>
              <a:r>
                <a:rPr lang="en-US" sz="3200" dirty="0" smtClean="0">
                  <a:solidFill>
                    <a:srgbClr val="009490"/>
                  </a:solidFill>
                  <a:latin typeface="HK Grotesk Bold Bold"/>
                </a:rPr>
                <a:t>Las mejores ofertas</a:t>
              </a:r>
              <a:r>
                <a:rPr lang="en-US" sz="3200" dirty="0">
                  <a:solidFill>
                    <a:srgbClr val="009490"/>
                  </a:solidFill>
                  <a:latin typeface="HK Grotesk Bold Bold"/>
                </a:rPr>
                <a:t> </a:t>
              </a:r>
              <a:r>
                <a:rPr lang="en-US" sz="3200" dirty="0" smtClean="0">
                  <a:solidFill>
                    <a:srgbClr val="009490"/>
                  </a:solidFill>
                  <a:latin typeface="HK Grotesk Bold Bold"/>
                </a:rPr>
                <a:t>a un toque!  </a:t>
              </a:r>
              <a:endParaRPr lang="en-US" sz="3200" dirty="0">
                <a:solidFill>
                  <a:srgbClr val="009490"/>
                </a:solidFill>
                <a:latin typeface="HK Grotesk Bold Bold"/>
              </a:endParaRPr>
            </a:p>
          </p:txBody>
        </p:sp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630" y="4471194"/>
            <a:ext cx="3852987" cy="3841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5136"/>
            <a:ext cx="9109870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4000" b="1" u="sng" dirty="0" smtClean="0">
                <a:solidFill>
                  <a:srgbClr val="FFFFFF"/>
                </a:solidFill>
                <a:latin typeface="HK Grotesk Light Bold"/>
              </a:rPr>
              <a:t>Trabajo de Desarrollo</a:t>
            </a:r>
            <a:endParaRPr lang="en-US" sz="4000" b="1" u="sng" dirty="0">
              <a:solidFill>
                <a:srgbClr val="FFFFFF"/>
              </a:solidFill>
              <a:latin typeface="HK Grotesk Light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573393" y="0"/>
            <a:ext cx="6714607" cy="10287000"/>
            <a:chOff x="0" y="0"/>
            <a:chExt cx="895280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40272" r="18523"/>
            <a:stretch>
              <a:fillRect/>
            </a:stretch>
          </p:blipFill>
          <p:spPr>
            <a:xfrm>
              <a:off x="0" y="0"/>
              <a:ext cx="8952809" cy="13716000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028700" y="955909"/>
            <a:ext cx="91098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81000" y="4610100"/>
            <a:ext cx="10896600" cy="5373997"/>
            <a:chOff x="0" y="-2985"/>
            <a:chExt cx="12146493" cy="10823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985"/>
              <a:ext cx="12146493" cy="108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2"/>
                </a:lnSpc>
              </a:pPr>
              <a:r>
                <a:rPr lang="en-US" sz="2424" dirty="0" smtClean="0">
                  <a:solidFill>
                    <a:srgbClr val="FFFFFF"/>
                  </a:solidFill>
                  <a:latin typeface="HK Grotesk Medium"/>
                </a:rPr>
                <a:t>Hemos repartido las responsabilidades del grupo según las fortalezas de cada uno, obviamente intentando ayudarnos siempre que sea possible:</a:t>
              </a:r>
            </a:p>
            <a:p>
              <a:pPr algn="ctr"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HK Grotesk Medium"/>
              </a:endParaRPr>
            </a:p>
            <a:p>
              <a:pPr>
                <a:lnSpc>
                  <a:spcPts val="3152"/>
                </a:lnSpc>
              </a:pPr>
              <a:r>
                <a:rPr lang="en-US" sz="2424" b="1" u="sng" dirty="0" smtClean="0">
                  <a:solidFill>
                    <a:srgbClr val="FFFFFF"/>
                  </a:solidFill>
                  <a:latin typeface="HK Grotesk Medium"/>
                </a:rPr>
                <a:t>-Ferrán: </a:t>
              </a:r>
              <a:r>
                <a:rPr lang="en-US" sz="2424" dirty="0" smtClean="0">
                  <a:solidFill>
                    <a:srgbClr val="FFFFFF"/>
                  </a:solidFill>
                  <a:latin typeface="HK Grotesk Medium"/>
                </a:rPr>
                <a:t>Portavoz del grupo y trabajo conjunto con Nacho en programación.</a:t>
              </a:r>
              <a:endParaRPr lang="en-US" sz="2424" b="1" dirty="0" smtClean="0">
                <a:solidFill>
                  <a:srgbClr val="FFFFFF"/>
                </a:solidFill>
                <a:latin typeface="HK Grotesk Medium"/>
              </a:endParaRPr>
            </a:p>
            <a:p>
              <a:pPr>
                <a:lnSpc>
                  <a:spcPts val="3152"/>
                </a:lnSpc>
              </a:pPr>
              <a:r>
                <a:rPr lang="en-US" sz="2424" b="1" u="sng" dirty="0" smtClean="0">
                  <a:solidFill>
                    <a:srgbClr val="FFFFFF"/>
                  </a:solidFill>
                  <a:latin typeface="HK Grotesk Medium"/>
                </a:rPr>
                <a:t>-Nacho: </a:t>
              </a:r>
              <a:r>
                <a:rPr lang="en-US" sz="2424" dirty="0">
                  <a:solidFill>
                    <a:srgbClr val="FFFFFF"/>
                  </a:solidFill>
                  <a:latin typeface="HK Grotesk Medium"/>
                </a:rPr>
                <a:t>Se ha dedicado sobretodo a la programación y base de datos junto a Ferrán.</a:t>
              </a:r>
            </a:p>
            <a:p>
              <a:pPr>
                <a:lnSpc>
                  <a:spcPts val="3152"/>
                </a:lnSpc>
              </a:pPr>
              <a:r>
                <a:rPr lang="en-US" sz="2424" b="1" u="sng" dirty="0" smtClean="0">
                  <a:solidFill>
                    <a:srgbClr val="FFFFFF"/>
                  </a:solidFill>
                  <a:latin typeface="HK Grotesk Medium"/>
                </a:rPr>
                <a:t>-Ferrús: </a:t>
              </a:r>
              <a:r>
                <a:rPr lang="en-US" sz="2424" dirty="0" smtClean="0">
                  <a:solidFill>
                    <a:srgbClr val="FFFFFF"/>
                  </a:solidFill>
                  <a:latin typeface="HK Grotesk Medium"/>
                </a:rPr>
                <a:t>Principal encargado de crear y gestionar la página web, crear la documentación, mockups, PRL y entornos.</a:t>
              </a:r>
            </a:p>
            <a:p>
              <a:pPr>
                <a:lnSpc>
                  <a:spcPts val="3152"/>
                </a:lnSpc>
              </a:pPr>
              <a:r>
                <a:rPr lang="en-US" sz="2424" b="1" u="sng" dirty="0" smtClean="0">
                  <a:solidFill>
                    <a:srgbClr val="FFFFFF"/>
                  </a:solidFill>
                  <a:latin typeface="HK Grotesk Medium"/>
                </a:rPr>
                <a:t>-Curro: </a:t>
              </a:r>
              <a:r>
                <a:rPr lang="en-US" sz="2424" dirty="0" smtClean="0">
                  <a:solidFill>
                    <a:srgbClr val="FFFFFF"/>
                  </a:solidFill>
                  <a:latin typeface="HK Grotesk Medium"/>
                </a:rPr>
                <a:t>Se ha desenvolupado prácticamente con todos los campos.</a:t>
              </a:r>
            </a:p>
            <a:p>
              <a:pPr>
                <a:lnSpc>
                  <a:spcPts val="3152"/>
                </a:lnSpc>
              </a:pPr>
              <a:r>
                <a:rPr lang="en-US" sz="2424" b="1" u="sng" dirty="0">
                  <a:solidFill>
                    <a:srgbClr val="FFFFFF"/>
                  </a:solidFill>
                  <a:latin typeface="HK Grotesk Medium"/>
                </a:rPr>
                <a:t>-Diego</a:t>
              </a:r>
              <a:r>
                <a:rPr lang="en-US" sz="2424" b="1" u="sng" dirty="0" smtClean="0">
                  <a:solidFill>
                    <a:srgbClr val="FFFFFF"/>
                  </a:solidFill>
                  <a:latin typeface="HK Grotesk Medium"/>
                </a:rPr>
                <a:t>:  </a:t>
              </a:r>
              <a:r>
                <a:rPr lang="en-US" sz="2424" dirty="0" smtClean="0">
                  <a:solidFill>
                    <a:srgbClr val="FFFFFF"/>
                  </a:solidFill>
                  <a:latin typeface="HK Grotesk Medium"/>
                </a:rPr>
                <a:t>Ha dedicado el tiempo a Entornos y Fol</a:t>
              </a:r>
              <a:r>
                <a:rPr lang="en-US" sz="2424" dirty="0">
                  <a:solidFill>
                    <a:srgbClr val="FFFFFF"/>
                  </a:solidFill>
                  <a:latin typeface="HK Grotesk Medium"/>
                </a:rPr>
                <a:t>.</a:t>
              </a:r>
            </a:p>
            <a:p>
              <a:pPr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12146493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TextBox 3"/>
          <p:cNvSpPr txBox="1"/>
          <p:nvPr/>
        </p:nvSpPr>
        <p:spPr>
          <a:xfrm>
            <a:off x="643197" y="1433694"/>
            <a:ext cx="107442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7"/>
              </a:lnSpc>
            </a:pPr>
            <a:r>
              <a:rPr lang="en-US" sz="2375" dirty="0" smtClean="0">
                <a:solidFill>
                  <a:srgbClr val="6CE5E8"/>
                </a:solidFill>
                <a:latin typeface="HK Grotesk Bold Bold"/>
              </a:rPr>
              <a:t>Al Proyecto, le hemos dedicado muchas horas, debido a varios</a:t>
            </a:r>
            <a:r>
              <a:rPr lang="en-US" sz="2375" dirty="0">
                <a:solidFill>
                  <a:srgbClr val="6CE5E8"/>
                </a:solidFill>
                <a:latin typeface="HK Grotesk Bold Bold"/>
              </a:rPr>
              <a:t> </a:t>
            </a:r>
            <a:r>
              <a:rPr lang="en-US" sz="2375" dirty="0" smtClean="0">
                <a:solidFill>
                  <a:srgbClr val="6CE5E8"/>
                </a:solidFill>
                <a:latin typeface="HK Grotesk Bold Bold"/>
              </a:rPr>
              <a:t>problemas o </a:t>
            </a:r>
            <a:r>
              <a:rPr lang="en-US" sz="2375" dirty="0">
                <a:solidFill>
                  <a:srgbClr val="6CE5E8"/>
                </a:solidFill>
                <a:latin typeface="HK Grotesk Bold Bold"/>
              </a:rPr>
              <a:t>diferents rediseños  </a:t>
            </a:r>
            <a:r>
              <a:rPr lang="en-US" sz="2375" dirty="0" smtClean="0">
                <a:solidFill>
                  <a:srgbClr val="6CE5E8"/>
                </a:solidFill>
                <a:latin typeface="HK Grotesk Bold Bold"/>
              </a:rPr>
              <a:t>que han surgido. Las reuniones han sido escasas (Más o menos una cada mañana) pero productivas para pensar y poder avanzar. En general, se puede decir que trabajamos y nos complementamos bien. No han surgido prácticamente problemas entre nosotros ni a lo que de cara al Proyecto se refiere (Decisiones, puntos de vista, etc.)</a:t>
            </a:r>
            <a:endParaRPr lang="en-US" sz="2375" dirty="0">
              <a:solidFill>
                <a:srgbClr val="6CE5E8"/>
              </a:solidFill>
              <a:latin typeface="HK Grotesk Bol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986437"/>
            <a:ext cx="16230600" cy="0"/>
          </a:xfrm>
          <a:prstGeom prst="line">
            <a:avLst/>
          </a:prstGeom>
          <a:ln w="38100" cap="rnd">
            <a:solidFill>
              <a:srgbClr val="00949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" name="AutoShape 3"/>
          <p:cNvSpPr/>
          <p:nvPr/>
        </p:nvSpPr>
        <p:spPr>
          <a:xfrm>
            <a:off x="-914400" y="43759"/>
            <a:ext cx="18552319" cy="257889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730958"/>
            <a:ext cx="10878345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6CE5E8"/>
                </a:solidFill>
                <a:latin typeface="HK Grotesk Bold"/>
              </a:rPr>
              <a:t>Página web</a:t>
            </a:r>
            <a:endParaRPr lang="en-US" sz="7200" dirty="0">
              <a:solidFill>
                <a:srgbClr val="6CE5E8"/>
              </a:solidFill>
              <a:latin typeface="HK Grotesk Bold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028700" y="2705100"/>
            <a:ext cx="1623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página web ha seguido un largo recorrido durante estas semanas. Empezamos con los mockups que presentaban un boceto de lo que sería en principio y ha acabado siendo un diseño muy distinto. Ha habido mucha libertad en cuanto al diseño y el resto del desarrollo de la web aunque de vez en cuando se han reservado sesiones para validar el aspecto.    </a:t>
            </a:r>
          </a:p>
          <a:p>
            <a:r>
              <a:rPr lang="es-ES" dirty="0" smtClean="0"/>
              <a:t>Después de los mockups, empezaron los pasos de estructura. Cambiando cosas, visualizando menús y footers desde Tailwind e intentando definir lo que sería la página. Durante esta parte del desarrollo fue cuando más cambió como se vería originalmente.</a:t>
            </a:r>
          </a:p>
          <a:p>
            <a:endParaRPr lang="es-ES" dirty="0"/>
          </a:p>
          <a:p>
            <a:r>
              <a:rPr lang="es-ES" dirty="0" smtClean="0"/>
              <a:t>La fase de desarrollo fue ligera, teniendo la web en unos cuatro días más o menos. El problema llegó al empezar a pulir, se hicieron muchos, muchos cambios tanto en el diseño del fondo, el header, el footer y se añadieron y quitaron más cosas. Más tarde pasamos a la validación que en cuestión de 2h estuvo finiquitado.</a:t>
            </a:r>
          </a:p>
          <a:p>
            <a:endParaRPr lang="es-ES" dirty="0" smtClean="0"/>
          </a:p>
          <a:p>
            <a:r>
              <a:rPr lang="es-ES" dirty="0" smtClean="0"/>
              <a:t>El responsive costó bastante de dejarlo “decente”. En general, hacer la web fue lo fácil, lo difícil era dejarla lo más estructurada y agradable posible y limpiar el código.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4114800" y="614685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Mockup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1889116" y="614685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Original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6686025"/>
            <a:ext cx="6150715" cy="316006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894" y="6455439"/>
            <a:ext cx="6096000" cy="350882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00" y="7060012"/>
            <a:ext cx="3695700" cy="2904256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1024218" y="183077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K Grotesk Light"/>
              </a:rPr>
              <a:t>Proyecto final 1 DAM 2022</a:t>
            </a:r>
          </a:p>
          <a:p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5643485" y="176941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5"/>
              </a:rPr>
              <a:t>www.Whiteflash.es</a:t>
            </a:r>
            <a:endParaRPr lang="es-ES" dirty="0"/>
          </a:p>
          <a:p>
            <a:endParaRPr lang="es-ES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793" y="40186"/>
            <a:ext cx="1850303" cy="1847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14447" y="20171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1556"/>
            <a:ext cx="10523347" cy="1595334"/>
            <a:chOff x="0" y="-9525"/>
            <a:chExt cx="14031129" cy="212711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4031129" cy="1472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 smtClean="0">
                  <a:solidFill>
                    <a:srgbClr val="FFFFFF"/>
                  </a:solidFill>
                  <a:latin typeface="HK Grotesk Bold"/>
                </a:rPr>
                <a:t>Página web</a:t>
              </a:r>
              <a:endParaRPr lang="en-US" sz="720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19132"/>
              <a:ext cx="14031129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r>
                <a:rPr lang="en-US" sz="2724" dirty="0" smtClean="0">
                  <a:solidFill>
                    <a:srgbClr val="FFFFFF"/>
                  </a:solidFill>
                  <a:latin typeface="HK Grotesk Light"/>
                </a:rPr>
                <a:t>Proyecto final 1 DAM 2022</a:t>
              </a:r>
              <a:endParaRPr lang="en-US" sz="2724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272383" y="3438405"/>
            <a:ext cx="3520531" cy="3851839"/>
            <a:chOff x="0" y="0"/>
            <a:chExt cx="6011162" cy="513578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699494"/>
              <a:ext cx="6011162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2"/>
                </a:lnSpc>
              </a:pP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Puedes accede a este apartado desde la página de inicio. Haciendo click en la primera sección.</a:t>
              </a:r>
              <a:endParaRPr lang="en-US" sz="212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 dirty="0" smtClean="0">
                  <a:solidFill>
                    <a:srgbClr val="6CE5E8"/>
                  </a:solidFill>
                  <a:latin typeface="HK Grotesk Bold"/>
                </a:rPr>
                <a:t>Descarga</a:t>
              </a:r>
              <a:endParaRPr lang="en-US" sz="6399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58696"/>
              <a:ext cx="6011162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dirty="0" smtClean="0">
                  <a:solidFill>
                    <a:srgbClr val="6CE5E8"/>
                  </a:solidFill>
                  <a:latin typeface="HK Grotesk Medium"/>
                </a:rPr>
                <a:t>Página en la que podrás descargar la app</a:t>
              </a:r>
              <a:endParaRPr lang="en-US" sz="3200" dirty="0">
                <a:solidFill>
                  <a:srgbClr val="6CE5E8"/>
                </a:solidFill>
                <a:latin typeface="HK Grotesk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614772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endParaRPr lang="en-US" sz="18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17306" y="3368086"/>
            <a:ext cx="3674694" cy="4947893"/>
            <a:chOff x="0" y="0"/>
            <a:chExt cx="6011162" cy="659719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724609"/>
              <a:ext cx="6011162" cy="287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2"/>
                </a:lnSpc>
              </a:pP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Esta sección muestra información sobre los desarrolladores del Proyecto Whiteflash tales como</a:t>
              </a:r>
              <a:r>
                <a:rPr lang="en-US" sz="2124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responsabilidades, redes sociales, etc.</a:t>
              </a:r>
              <a:endParaRPr lang="en-US" sz="212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 dirty="0" smtClean="0">
                  <a:solidFill>
                    <a:srgbClr val="6CE5E8"/>
                  </a:solidFill>
                  <a:latin typeface="HK Grotesk Bold"/>
                </a:rPr>
                <a:t>Nosotros</a:t>
              </a:r>
              <a:endParaRPr lang="en-US" sz="6399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6285"/>
              <a:ext cx="6011162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dirty="0" smtClean="0">
                  <a:solidFill>
                    <a:srgbClr val="6CE5E8"/>
                  </a:solidFill>
                  <a:latin typeface="HK Grotesk Medium"/>
                </a:rPr>
                <a:t>Descripción del equipo</a:t>
              </a:r>
              <a:endParaRPr lang="en-US" sz="3200" dirty="0">
                <a:solidFill>
                  <a:srgbClr val="6CE5E8"/>
                </a:solidFill>
                <a:latin typeface="HK Grotesk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614772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endParaRPr lang="en-US" sz="18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rot="-5400000">
            <a:off x="1082701" y="5950007"/>
            <a:ext cx="560699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5400000">
            <a:off x="5188953" y="5950007"/>
            <a:ext cx="560699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643180"/>
            <a:ext cx="1850303" cy="1847375"/>
          </a:xfrm>
          <a:prstGeom prst="rect">
            <a:avLst/>
          </a:prstGeom>
        </p:spPr>
      </p:pic>
      <p:grpSp>
        <p:nvGrpSpPr>
          <p:cNvPr id="27" name="Group 13"/>
          <p:cNvGrpSpPr/>
          <p:nvPr/>
        </p:nvGrpSpPr>
        <p:grpSpPr>
          <a:xfrm>
            <a:off x="4488251" y="3571350"/>
            <a:ext cx="3183916" cy="3492766"/>
            <a:chOff x="0" y="0"/>
            <a:chExt cx="6011162" cy="4657021"/>
          </a:xfrm>
        </p:grpSpPr>
        <p:sp>
          <p:nvSpPr>
            <p:cNvPr id="28" name="TextBox 14"/>
            <p:cNvSpPr txBox="1"/>
            <p:nvPr/>
          </p:nvSpPr>
          <p:spPr>
            <a:xfrm>
              <a:off x="0" y="3699494"/>
              <a:ext cx="6011162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2"/>
                </a:lnSpc>
              </a:pP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Te explicamos como usar la aplicación con detalle.</a:t>
              </a:r>
              <a:endParaRPr lang="en-US" sz="212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29" name="TextBox 15"/>
            <p:cNvSpPr txBox="1"/>
            <p:nvPr/>
          </p:nvSpPr>
          <p:spPr>
            <a:xfrm>
              <a:off x="0" y="0"/>
              <a:ext cx="6011162" cy="1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 dirty="0" smtClean="0">
                  <a:solidFill>
                    <a:srgbClr val="6CE5E8"/>
                  </a:solidFill>
                  <a:latin typeface="HK Grotesk Bold"/>
                </a:rPr>
                <a:t>Tutorial</a:t>
              </a:r>
              <a:endParaRPr lang="en-US" sz="6399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30" name="TextBox 16"/>
            <p:cNvSpPr txBox="1"/>
            <p:nvPr/>
          </p:nvSpPr>
          <p:spPr>
            <a:xfrm>
              <a:off x="0" y="1458696"/>
              <a:ext cx="6011162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dirty="0" smtClean="0">
                  <a:solidFill>
                    <a:srgbClr val="6CE5E8"/>
                  </a:solidFill>
                  <a:latin typeface="HK Grotesk Medium"/>
                </a:rPr>
                <a:t>Apartado “Whiteflash”</a:t>
              </a:r>
              <a:endParaRPr lang="en-US" sz="3200" dirty="0">
                <a:solidFill>
                  <a:srgbClr val="6CE5E8"/>
                </a:solidFill>
                <a:latin typeface="HK Grotesk Medium"/>
              </a:endParaRPr>
            </a:p>
          </p:txBody>
        </p:sp>
        <p:sp>
          <p:nvSpPr>
            <p:cNvPr id="31" name="TextBox 17"/>
            <p:cNvSpPr txBox="1"/>
            <p:nvPr/>
          </p:nvSpPr>
          <p:spPr>
            <a:xfrm>
              <a:off x="0" y="2614772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endParaRPr lang="en-US" sz="18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grpSp>
        <p:nvGrpSpPr>
          <p:cNvPr id="33" name="Group 18"/>
          <p:cNvGrpSpPr/>
          <p:nvPr/>
        </p:nvGrpSpPr>
        <p:grpSpPr>
          <a:xfrm>
            <a:off x="12716854" y="3368086"/>
            <a:ext cx="4286300" cy="5128214"/>
            <a:chOff x="-146439" y="-75651"/>
            <a:chExt cx="6157601" cy="5920097"/>
          </a:xfrm>
        </p:grpSpPr>
        <p:sp>
          <p:nvSpPr>
            <p:cNvPr id="34" name="TextBox 19"/>
            <p:cNvSpPr txBox="1"/>
            <p:nvPr/>
          </p:nvSpPr>
          <p:spPr>
            <a:xfrm>
              <a:off x="-146439" y="2971865"/>
              <a:ext cx="6011162" cy="287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62"/>
                </a:lnSpc>
              </a:pP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Esta sección muestra información sobre los desarrolladores del Proyecto Whiteflash tales como</a:t>
              </a:r>
              <a:r>
                <a:rPr lang="en-US" sz="2124" dirty="0">
                  <a:solidFill>
                    <a:srgbClr val="FFFFFF"/>
                  </a:solidFill>
                  <a:latin typeface="HK Grotesk Medium"/>
                </a:rPr>
                <a:t> </a:t>
              </a:r>
              <a:r>
                <a:rPr lang="en-US" sz="2124" dirty="0" smtClean="0">
                  <a:solidFill>
                    <a:srgbClr val="FFFFFF"/>
                  </a:solidFill>
                  <a:latin typeface="HK Grotesk Medium"/>
                </a:rPr>
                <a:t>responsabilidades, redes sociales, etc.</a:t>
              </a:r>
              <a:endParaRPr lang="en-US" sz="2124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-146439" y="-75651"/>
              <a:ext cx="6011162" cy="263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 dirty="0" smtClean="0">
                  <a:solidFill>
                    <a:srgbClr val="6CE5E8"/>
                  </a:solidFill>
                  <a:latin typeface="HK Grotesk Bold"/>
                </a:rPr>
                <a:t>Valoración y Contacto</a:t>
              </a:r>
              <a:endParaRPr lang="en-US" sz="6399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0" y="1656285"/>
              <a:ext cx="6011162" cy="651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 lang="en-US" sz="3200" dirty="0">
                <a:solidFill>
                  <a:srgbClr val="6CE5E8"/>
                </a:solidFill>
                <a:latin typeface="HK Grotesk Medium"/>
              </a:endParaRPr>
            </a:p>
          </p:txBody>
        </p:sp>
        <p:sp>
          <p:nvSpPr>
            <p:cNvPr id="37" name="TextBox 22"/>
            <p:cNvSpPr txBox="1"/>
            <p:nvPr/>
          </p:nvSpPr>
          <p:spPr>
            <a:xfrm>
              <a:off x="0" y="2614772"/>
              <a:ext cx="6011162" cy="37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endParaRPr lang="en-US" sz="1800" dirty="0">
                <a:solidFill>
                  <a:srgbClr val="6CE5E8"/>
                </a:solidFill>
                <a:latin typeface="HK Grotesk Medium"/>
              </a:endParaRPr>
            </a:p>
          </p:txBody>
        </p:sp>
      </p:grpSp>
      <p:sp>
        <p:nvSpPr>
          <p:cNvPr id="38" name="AutoShape 24"/>
          <p:cNvSpPr/>
          <p:nvPr/>
        </p:nvSpPr>
        <p:spPr>
          <a:xfrm rot="16200000">
            <a:off x="9490436" y="6001054"/>
            <a:ext cx="560699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Rectángulo 38"/>
          <p:cNvSpPr/>
          <p:nvPr/>
        </p:nvSpPr>
        <p:spPr>
          <a:xfrm>
            <a:off x="879942" y="2721014"/>
            <a:ext cx="5622052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542"/>
              </a:lnSpc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HK Grotesk Light"/>
              </a:rPr>
              <a:t>Aquí se presentan las diferents secciones de la página.</a:t>
            </a:r>
            <a:endParaRPr lang="en-US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15517505" y="2260681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www.Whiteflash.es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147020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299970" y="1344060"/>
            <a:ext cx="9518596" cy="1789524"/>
            <a:chOff x="0" y="-57149"/>
            <a:chExt cx="12691462" cy="238603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70082"/>
              <a:ext cx="2258801" cy="225880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66734" y="536815"/>
              <a:ext cx="1325334" cy="132533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718364" y="-57149"/>
              <a:ext cx="8973098" cy="107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7"/>
                </a:lnSpc>
              </a:pPr>
              <a:r>
                <a:rPr lang="en-US" sz="4800" dirty="0" smtClean="0">
                  <a:solidFill>
                    <a:srgbClr val="6CE5E8"/>
                  </a:solidFill>
                  <a:latin typeface="HK Grotesk Bold"/>
                </a:rPr>
                <a:t>Aspecto</a:t>
              </a:r>
              <a:endParaRPr lang="en-US" sz="4775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718364" y="1045043"/>
              <a:ext cx="8973098" cy="3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HK Grotesk Medium"/>
                </a:rPr>
                <a:t>Decisiones de diseño.</a:t>
              </a: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99970" y="4349011"/>
            <a:ext cx="9496185" cy="1694101"/>
            <a:chOff x="0" y="70082"/>
            <a:chExt cx="12661580" cy="22588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70082"/>
              <a:ext cx="2258801" cy="22588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15348" y="507297"/>
              <a:ext cx="828105" cy="138437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688482" y="661651"/>
              <a:ext cx="8973098" cy="78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4800" dirty="0" smtClean="0">
                  <a:solidFill>
                    <a:srgbClr val="6CE5E8"/>
                  </a:solidFill>
                  <a:latin typeface="HK Grotesk Bold"/>
                </a:rPr>
                <a:t>Funciones</a:t>
              </a:r>
              <a:endParaRPr lang="en-US" sz="48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82507" y="1391532"/>
              <a:ext cx="8973099" cy="3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HK Grotesk Medium"/>
                </a:rPr>
                <a:t>Cómo funciona y como usarla.</a:t>
              </a: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r="624"/>
          <a:stretch>
            <a:fillRect/>
          </a:stretch>
        </p:blipFill>
        <p:spPr>
          <a:xfrm>
            <a:off x="-5230354" y="7205977"/>
            <a:ext cx="32999238" cy="585797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315000" y="7205977"/>
            <a:ext cx="9442314" cy="1694101"/>
            <a:chOff x="0" y="0"/>
            <a:chExt cx="12589753" cy="225880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258801" cy="225880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75392" y="528936"/>
              <a:ext cx="1508017" cy="120093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3616654" y="673716"/>
              <a:ext cx="8973098" cy="746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4800" dirty="0" smtClean="0">
                  <a:solidFill>
                    <a:srgbClr val="6CE5E8"/>
                  </a:solidFill>
                  <a:latin typeface="HK Grotesk Bold"/>
                </a:rPr>
                <a:t>Código</a:t>
              </a:r>
              <a:endParaRPr lang="en-US" sz="3000" dirty="0">
                <a:solidFill>
                  <a:srgbClr val="6CE5E8"/>
                </a:solidFill>
                <a:latin typeface="HK Grotesk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16655" y="1342780"/>
              <a:ext cx="8973098" cy="3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40"/>
                </a:lnSpc>
              </a:pPr>
              <a:r>
                <a:rPr lang="en-US" sz="1800" dirty="0" smtClean="0">
                  <a:solidFill>
                    <a:srgbClr val="FFFFFF"/>
                  </a:solidFill>
                  <a:latin typeface="HK Grotesk Medium"/>
                </a:rPr>
                <a:t>Desarrollo interno de la aplicación.</a:t>
              </a:r>
              <a:endParaRPr lang="en-US" sz="180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6985" y="3787026"/>
            <a:ext cx="5655364" cy="220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009490"/>
                </a:solidFill>
                <a:latin typeface="HK Grotesk Bold"/>
              </a:rPr>
              <a:t>Presentación de la app</a:t>
            </a:r>
            <a:endParaRPr lang="en-US" sz="7200" dirty="0">
              <a:solidFill>
                <a:srgbClr val="009490"/>
              </a:solidFill>
              <a:latin typeface="HK Grotesk Bold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9505" y="571938"/>
            <a:ext cx="10860879" cy="10843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4459" y="8724900"/>
            <a:ext cx="17830800" cy="0"/>
          </a:xfrm>
          <a:prstGeom prst="line">
            <a:avLst/>
          </a:prstGeom>
          <a:ln w="38100" cap="rnd">
            <a:solidFill>
              <a:srgbClr val="00949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" name="AutoShape 3"/>
          <p:cNvSpPr/>
          <p:nvPr/>
        </p:nvSpPr>
        <p:spPr>
          <a:xfrm>
            <a:off x="-914400" y="43759"/>
            <a:ext cx="18552319" cy="2578894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4" name="TextBox 24"/>
          <p:cNvSpPr txBox="1"/>
          <p:nvPr/>
        </p:nvSpPr>
        <p:spPr>
          <a:xfrm>
            <a:off x="228600" y="944444"/>
            <a:ext cx="10878345" cy="101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6CE5E8"/>
                </a:solidFill>
                <a:latin typeface="HK Grotesk Bold"/>
              </a:rPr>
              <a:t>Problemas durante el desarrollo</a:t>
            </a:r>
            <a:endParaRPr lang="en-US" sz="4800" dirty="0">
              <a:solidFill>
                <a:srgbClr val="6CE5E8"/>
              </a:solidFill>
              <a:latin typeface="HK Grotesk Bold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46459" y="3445962"/>
            <a:ext cx="162306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Han surgido diferentes problemas durante el desarrollo aunque se han solucionado en un lapso de tiempo aceptable</a:t>
            </a:r>
            <a:r>
              <a:rPr lang="es-ES" sz="2800" b="1" dirty="0" smtClean="0"/>
              <a:t>. Aquí tenéis algunos:</a:t>
            </a:r>
          </a:p>
          <a:p>
            <a:endParaRPr lang="es-ES" sz="2800" b="1" dirty="0" smtClean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 La página de contacto funcional no la hemos podido hacer debido a que Google ya no lo permite.</a:t>
            </a:r>
          </a:p>
          <a:p>
            <a:r>
              <a:rPr lang="es-ES" dirty="0" smtClean="0"/>
              <a:t>- Han surgido diferentes problemas respecto a la base de datos.</a:t>
            </a:r>
          </a:p>
          <a:p>
            <a:r>
              <a:rPr lang="es-ES" dirty="0" smtClean="0"/>
              <a:t>- Muchas veces, AWS ha fallado durante un largo periodo.</a:t>
            </a:r>
          </a:p>
          <a:p>
            <a:r>
              <a:rPr lang="es-ES" dirty="0" smtClean="0"/>
              <a:t>- La página web no conseguia adaptarse a dispositivos móviles.</a:t>
            </a:r>
          </a:p>
          <a:p>
            <a:r>
              <a:rPr lang="es-ES" dirty="0" smtClean="0"/>
              <a:t>- Tailwind no permitía modificar algunos aspectos de ciertas imágenes en el header.</a:t>
            </a:r>
          </a:p>
          <a:p>
            <a:r>
              <a:rPr lang="es-ES" dirty="0" smtClean="0"/>
              <a:t>- Sourcetree presentaba fallas durante algunos días.</a:t>
            </a:r>
          </a:p>
          <a:p>
            <a:r>
              <a:rPr lang="es-ES" dirty="0" smtClean="0"/>
              <a:t>- Las imágenes de la página desaparecieron durante todo un día.</a:t>
            </a:r>
          </a:p>
          <a:p>
            <a:r>
              <a:rPr lang="es-ES" dirty="0" smtClean="0"/>
              <a:t>- Hubo algunos problemas a la hora de desarrollar la app en NetBeans.</a:t>
            </a:r>
          </a:p>
          <a:p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228600" y="203214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K Grotesk Light"/>
              </a:rPr>
              <a:t>Proyecto final 1 DAM 2022</a:t>
            </a:r>
          </a:p>
          <a:p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5643485" y="176941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2"/>
              </a:rPr>
              <a:t>www.Whiteflash.es</a:t>
            </a:r>
            <a:endParaRPr lang="es-ES" dirty="0"/>
          </a:p>
          <a:p>
            <a:endParaRPr lang="es-ES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793" y="40186"/>
            <a:ext cx="1850303" cy="18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6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151946"/>
            <a:ext cx="3604357" cy="871065"/>
            <a:chOff x="0" y="0"/>
            <a:chExt cx="4805809" cy="1161420"/>
          </a:xfrm>
        </p:grpSpPr>
        <p:sp>
          <p:nvSpPr>
            <p:cNvPr id="4" name="TextBox 4"/>
            <p:cNvSpPr txBox="1"/>
            <p:nvPr/>
          </p:nvSpPr>
          <p:spPr>
            <a:xfrm>
              <a:off x="0" y="676491"/>
              <a:ext cx="4805809" cy="48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 dirty="0">
                  <a:solidFill>
                    <a:srgbClr val="FFFFFF"/>
                  </a:solidFill>
                  <a:latin typeface="HK Grotesk Medium"/>
                </a:rPr>
                <a:t>912 123 123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05809" cy="68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6CE5E8"/>
                  </a:solidFill>
                  <a:latin typeface="HK Grotesk Bold"/>
                </a:rPr>
                <a:t>Número de teléfono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41822" y="8123371"/>
            <a:ext cx="3604357" cy="920664"/>
            <a:chOff x="0" y="-38100"/>
            <a:chExt cx="4805809" cy="1227552"/>
          </a:xfrm>
        </p:grpSpPr>
        <p:sp>
          <p:nvSpPr>
            <p:cNvPr id="7" name="TextBox 7"/>
            <p:cNvSpPr txBox="1"/>
            <p:nvPr/>
          </p:nvSpPr>
          <p:spPr>
            <a:xfrm>
              <a:off x="0" y="676491"/>
              <a:ext cx="4805809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 dirty="0" smtClean="0">
                  <a:solidFill>
                    <a:srgbClr val="FFFFFF"/>
                  </a:solidFill>
                  <a:latin typeface="HK Grotesk Medium"/>
                </a:rPr>
                <a:t>Whiteflashapp@gmail.com</a:t>
              </a:r>
              <a:endParaRPr lang="en-US" sz="2300" dirty="0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05809" cy="68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6CE5E8"/>
                  </a:solidFill>
                  <a:latin typeface="HK Grotesk Bold"/>
                </a:rPr>
                <a:t>Correo electrónico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54943" y="8123371"/>
            <a:ext cx="3604357" cy="905275"/>
            <a:chOff x="0" y="-38100"/>
            <a:chExt cx="4805809" cy="120703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76491"/>
              <a:ext cx="4805809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s-ES" sz="2400" dirty="0">
                  <a:hlinkClick r:id="rId3"/>
                </a:rPr>
                <a:t>www.Whiteflash.es</a:t>
              </a:r>
              <a:endParaRPr lang="es-ES" sz="24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05809" cy="68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6CE5E8"/>
                  </a:solidFill>
                  <a:latin typeface="HK Grotesk Bold"/>
                </a:rPr>
                <a:t>Sitio web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513122"/>
            <a:ext cx="9917478" cy="2332318"/>
            <a:chOff x="0" y="0"/>
            <a:chExt cx="13223305" cy="310975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3223305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6600" dirty="0">
                  <a:solidFill>
                    <a:srgbClr val="6CE5E8"/>
                  </a:solidFill>
                  <a:latin typeface="HK Grotesk Bold"/>
                </a:rPr>
                <a:t>¡Gracias!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53709"/>
              <a:ext cx="13223305" cy="534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 dirty="0">
                  <a:solidFill>
                    <a:srgbClr val="FFFFFF"/>
                  </a:solidFill>
                  <a:latin typeface="HK Grotesk Medium"/>
                </a:rPr>
                <a:t>No dudes en ponerte en contacto con nosotros si tienes alguna duda.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7430399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3"/>
          <p:cNvSpPr txBox="1"/>
          <p:nvPr/>
        </p:nvSpPr>
        <p:spPr>
          <a:xfrm>
            <a:off x="2057400" y="2353734"/>
            <a:ext cx="147066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11500" dirty="0" smtClean="0">
                <a:solidFill>
                  <a:srgbClr val="6CE5E8"/>
                </a:solidFill>
                <a:latin typeface="HK Grotesk Bold"/>
              </a:rPr>
              <a:t>Fin de la presentación</a:t>
            </a:r>
            <a:endParaRPr lang="en-US" sz="11500" dirty="0">
              <a:solidFill>
                <a:srgbClr val="6CE5E8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775</Words>
  <Application>Microsoft Office PowerPoint</Application>
  <PresentationFormat>Personalizado</PresentationFormat>
  <Paragraphs>93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Arial</vt:lpstr>
      <vt:lpstr>HK Grotesk Bold Bold</vt:lpstr>
      <vt:lpstr>Calibri</vt:lpstr>
      <vt:lpstr>HK Grotesk Medium Bold</vt:lpstr>
      <vt:lpstr>HK Grotesk Medium</vt:lpstr>
      <vt:lpstr>HK Grotesk Light</vt:lpstr>
      <vt:lpstr>HK Grotesk Light Bold</vt:lpstr>
      <vt:lpstr>HK Grotesk Bold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Finanzas Informe Finanzas Patrones Abstractos Minimalista Negro Blanco y Verde Azulado</dc:title>
  <cp:lastModifiedBy>1erDAM</cp:lastModifiedBy>
  <cp:revision>20</cp:revision>
  <dcterms:created xsi:type="dcterms:W3CDTF">2006-08-16T00:00:00Z</dcterms:created>
  <dcterms:modified xsi:type="dcterms:W3CDTF">2022-06-08T11:31:08Z</dcterms:modified>
  <dc:identifier>DAFDAJTuWqY</dc:identifier>
</cp:coreProperties>
</file>